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5575" cy="109077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3" userDrawn="1">
          <p15:clr>
            <a:srgbClr val="A4A3A4"/>
          </p15:clr>
        </p15:guide>
        <p15:guide id="2" pos="24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FFCCFF"/>
    <a:srgbClr val="FF00FF"/>
    <a:srgbClr val="FF9900"/>
    <a:srgbClr val="00CC66"/>
    <a:srgbClr val="66FF33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2868" y="72"/>
      </p:cViewPr>
      <p:guideLst>
        <p:guide orient="horz" pos="3413"/>
        <p:guide pos="24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65E7-1DB1-4FC2-ACD4-DC1E056EC1BF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A087-1E25-448A-9F96-933791EB2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963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5" userDrawn="1">
          <p15:clr>
            <a:srgbClr val="FBAE40"/>
          </p15:clr>
        </p15:guide>
        <p15:guide id="2" pos="244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65E7-1DB1-4FC2-ACD4-DC1E056EC1BF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A087-1E25-448A-9F96-933791EB2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98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65E7-1DB1-4FC2-ACD4-DC1E056EC1BF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A087-1E25-448A-9F96-933791EB2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00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65E7-1DB1-4FC2-ACD4-DC1E056EC1BF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A087-1E25-448A-9F96-933791EB2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01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65E7-1DB1-4FC2-ACD4-DC1E056EC1BF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A087-1E25-448A-9F96-933791EB2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585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65E7-1DB1-4FC2-ACD4-DC1E056EC1BF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A087-1E25-448A-9F96-933791EB2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33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65E7-1DB1-4FC2-ACD4-DC1E056EC1BF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A087-1E25-448A-9F96-933791EB2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25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65E7-1DB1-4FC2-ACD4-DC1E056EC1BF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A087-1E25-448A-9F96-933791EB2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72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65E7-1DB1-4FC2-ACD4-DC1E056EC1BF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A087-1E25-448A-9F96-933791EB2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047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65E7-1DB1-4FC2-ACD4-DC1E056EC1BF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A087-1E25-448A-9F96-933791EB2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70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65E7-1DB1-4FC2-ACD4-DC1E056EC1BF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A087-1E25-448A-9F96-933791EB2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84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A65E7-1DB1-4FC2-ACD4-DC1E056EC1BF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5A087-1E25-448A-9F96-933791EB2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33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1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17" Type="http://schemas.openxmlformats.org/officeDocument/2006/relationships/image" Target="../media/image14.jpeg"/><Relationship Id="rId2" Type="http://schemas.openxmlformats.org/officeDocument/2006/relationships/image" Target="../media/image1.jpe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893B3C2-C500-1021-6595-D8531CC3E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37" y="-61106"/>
            <a:ext cx="7891817" cy="4991008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E468CF01-F64D-0C86-7414-A7ACBEA19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48" y="6702663"/>
            <a:ext cx="2755015" cy="1646901"/>
          </a:xfrm>
          <a:prstGeom prst="rect">
            <a:avLst/>
          </a:prstGeom>
        </p:spPr>
      </p:pic>
      <p:sp>
        <p:nvSpPr>
          <p:cNvPr id="4" name="字幕 2">
            <a:extLst>
              <a:ext uri="{FF2B5EF4-FFF2-40B4-BE49-F238E27FC236}">
                <a16:creationId xmlns:a16="http://schemas.microsoft.com/office/drawing/2014/main" id="{650972D6-C662-39A0-96A2-8346705A4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581" y="9171079"/>
            <a:ext cx="7818736" cy="1736634"/>
          </a:xfrm>
          <a:solidFill>
            <a:srgbClr val="FFCCFF"/>
          </a:solidFill>
        </p:spPr>
        <p:txBody>
          <a:bodyPr>
            <a:noAutofit/>
          </a:bodyPr>
          <a:lstStyle/>
          <a:p>
            <a:pPr algn="l">
              <a:lnSpc>
                <a:spcPct val="50000"/>
              </a:lnSpc>
            </a:pPr>
            <a:r>
              <a:rPr kumimoji="1" lang="ja-JP" altLang="en-US" sz="1200" dirty="0"/>
              <a:t>　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E406A31C-E202-1473-56FC-29D286F3F21A}"/>
              </a:ext>
            </a:extLst>
          </p:cNvPr>
          <p:cNvSpPr txBox="1">
            <a:spLocks/>
          </p:cNvSpPr>
          <p:nvPr/>
        </p:nvSpPr>
        <p:spPr>
          <a:xfrm>
            <a:off x="-6615611" y="793575"/>
            <a:ext cx="2959142" cy="1850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5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dirty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+mn-cs"/>
              </a:rPr>
              <a:t>・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+mn-cs"/>
              </a:rPr>
              <a:t>握り寿司３種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G角ｺﾞｼｯｸ体Ca-L" panose="020B0409000000000000" pitchFamily="49" charset="-128"/>
              <a:ea typeface="FG角ｺﾞｼｯｸ体Ca-L" panose="020B0409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+mn-cs"/>
              </a:rPr>
              <a:t>・お刺身３種盛り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G角ｺﾞｼｯｸ体Ca-L" panose="020B0409000000000000" pitchFamily="49" charset="-128"/>
              <a:ea typeface="FG角ｺﾞｼｯｸ体Ca-L" panose="020B0409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+mn-cs"/>
              </a:rPr>
              <a:t>・</a:t>
            </a:r>
            <a:r>
              <a:rPr kumimoji="1" lang="ja-JP" altLang="en-US" sz="1000" dirty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</a:rPr>
              <a:t>合鴨ロースト バルサミコソース</a:t>
            </a:r>
            <a:endParaRPr kumimoji="1" lang="en-US" altLang="ja-JP" sz="1000" dirty="0">
              <a:solidFill>
                <a:prstClr val="black"/>
              </a:solidFill>
              <a:latin typeface="FG角ｺﾞｼｯｸ体Ca-L" panose="020B0409000000000000" pitchFamily="49" charset="-128"/>
              <a:ea typeface="FG角ｺﾞｼｯｸ体Ca-L" panose="020B0409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+mn-cs"/>
              </a:rPr>
              <a:t>・シーフードとポテトのマヨネーズ和え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G角ｺﾞｼｯｸ体Ca-L" panose="020B0409000000000000" pitchFamily="49" charset="-128"/>
              <a:ea typeface="FG角ｺﾞｼｯｸ体Ca-L" panose="020B0409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+mn-cs"/>
              </a:rPr>
              <a:t>・スモークサーモンの菜園風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G角ｺﾞｼｯｸ体Ca-L" panose="020B0409000000000000" pitchFamily="49" charset="-128"/>
              <a:ea typeface="FG角ｺﾞｼｯｸ体Ca-L" panose="020B0409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+mn-cs"/>
              </a:rPr>
              <a:t>・ぶり大根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G角ｺﾞｼｯｸ体Ca-L" panose="020B0409000000000000" pitchFamily="49" charset="-128"/>
              <a:ea typeface="FG角ｺﾞｼｯｸ体Ca-L" panose="020B0409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+mn-cs"/>
              </a:rPr>
              <a:t>・海老とイカのチリソース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G角ｺﾞｼｯｸ体Ca-L" panose="020B0409000000000000" pitchFamily="49" charset="-128"/>
              <a:ea typeface="FG角ｺﾞｼｯｸ体Ca-L" panose="020B0409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+mn-cs"/>
              </a:rPr>
              <a:t>・ポークのビール煮込み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G角ｺﾞｼｯｸ体Ca-L" panose="020B0409000000000000" pitchFamily="49" charset="-128"/>
              <a:ea typeface="FG角ｺﾞｼｯｸ体Ca-L" panose="020B0409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prstClr val="black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</a:rPr>
              <a:t>・牛肉のタリアータレフォールソース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G角ｺﾞｼｯｸ体Ca-L" panose="020B0409000000000000" pitchFamily="49" charset="-128"/>
              <a:ea typeface="FG角ｺﾞｼｯｸ体Ca-L" panose="020B0409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+mn-cs"/>
              </a:rPr>
              <a:t>・天麩羅蕎麦（温）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G角ｺﾞｼｯｸ体Ca-L" panose="020B0409000000000000" pitchFamily="49" charset="-128"/>
              <a:ea typeface="FG角ｺﾞｼｯｸ体Ca-L" panose="020B0409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+mn-cs"/>
              </a:rPr>
              <a:t>・プチデザート＆フルーツ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+mn-cs"/>
              </a:rPr>
              <a:t>2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+mn-cs"/>
              </a:rPr>
              <a:t>種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G角ｺﾞｼｯｸ体Ca-L" panose="020B0409000000000000" pitchFamily="49" charset="-128"/>
              <a:ea typeface="FG角ｺﾞｼｯｸ体Ca-L" panose="020B0409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+mn-cs"/>
              </a:rPr>
              <a:t>　コーヒー（コーナー）</a:t>
            </a:r>
            <a:endParaRPr lang="ja-JP" altLang="en-US" sz="1000" dirty="0">
              <a:latin typeface="FG角ｺﾞｼｯｸ体Ca-L" panose="020B0409000000000000" pitchFamily="49" charset="-128"/>
              <a:ea typeface="FG角ｺﾞｼｯｸ体Ca-L" panose="020B0409000000000000" pitchFamily="49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1C3A483-B900-3A36-1973-569F1C604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113997" y="2675346"/>
            <a:ext cx="5038085" cy="1319624"/>
          </a:xfrm>
          <a:prstGeom prst="rect">
            <a:avLst/>
          </a:prstGeom>
        </p:spPr>
      </p:pic>
      <p:sp>
        <p:nvSpPr>
          <p:cNvPr id="16" name="タイトル 1">
            <a:extLst>
              <a:ext uri="{FF2B5EF4-FFF2-40B4-BE49-F238E27FC236}">
                <a16:creationId xmlns:a16="http://schemas.microsoft.com/office/drawing/2014/main" id="{5D9DD4D6-82D2-A249-D6BF-319A623F253E}"/>
              </a:ext>
            </a:extLst>
          </p:cNvPr>
          <p:cNvSpPr txBox="1">
            <a:spLocks/>
          </p:cNvSpPr>
          <p:nvPr/>
        </p:nvSpPr>
        <p:spPr>
          <a:xfrm>
            <a:off x="-34937" y="6915254"/>
            <a:ext cx="6061361" cy="8347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5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1000" dirty="0">
              <a:latin typeface="FG角ｺﾞｼｯｸ体Ca-L" panose="020B0409000000000000" pitchFamily="49" charset="-128"/>
              <a:ea typeface="FG角ｺﾞｼｯｸ体Ca-L" panose="020B0409000000000000" pitchFamily="49" charset="-128"/>
              <a:cs typeface="Tahoma" panose="020B0604030504040204" pitchFamily="34" charset="0"/>
            </a:endParaRPr>
          </a:p>
          <a:p>
            <a:pPr algn="l"/>
            <a:endParaRPr lang="en-US" altLang="ja-JP" sz="1000" dirty="0">
              <a:latin typeface="FG角ｺﾞｼｯｸ体Ca-L" panose="020B0409000000000000" pitchFamily="49" charset="-128"/>
              <a:ea typeface="FG角ｺﾞｼｯｸ体Ca-L" panose="020B0409000000000000" pitchFamily="49" charset="-128"/>
              <a:cs typeface="Tahoma" panose="020B0604030504040204" pitchFamily="34" charset="0"/>
            </a:endParaRPr>
          </a:p>
          <a:p>
            <a:pPr algn="l"/>
            <a:r>
              <a:rPr lang="en-US" altLang="ja-JP" sz="1400" b="1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【</a:t>
            </a:r>
            <a:r>
              <a:rPr lang="ja-JP" altLang="en-US" sz="1400" b="1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フリードリンク</a:t>
            </a:r>
            <a:r>
              <a:rPr lang="en-US" altLang="ja-JP" sz="1400" b="1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】</a:t>
            </a:r>
          </a:p>
          <a:p>
            <a:pPr algn="l"/>
            <a:r>
              <a:rPr lang="ja-JP" altLang="en-US" sz="11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　瓶ビール、焼酎</a:t>
            </a:r>
            <a:r>
              <a:rPr lang="en-US" altLang="ja-JP" sz="11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(</a:t>
            </a:r>
            <a:r>
              <a:rPr lang="ja-JP" altLang="en-US" sz="11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麦・芋</a:t>
            </a:r>
            <a:r>
              <a:rPr lang="en-US" altLang="ja-JP" sz="11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)</a:t>
            </a:r>
            <a:r>
              <a:rPr lang="ja-JP" altLang="en-US" sz="11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、ウイスキー、ハイボール、ワイン</a:t>
            </a:r>
            <a:r>
              <a:rPr lang="en-US" altLang="ja-JP" sz="11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(</a:t>
            </a:r>
            <a:r>
              <a:rPr lang="ja-JP" altLang="en-US" sz="11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赤・白</a:t>
            </a:r>
            <a:r>
              <a:rPr lang="en-US" altLang="ja-JP" sz="11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)</a:t>
            </a:r>
            <a:r>
              <a:rPr lang="ja-JP" altLang="en-US" sz="11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、ジュース、ウーロン茶、</a:t>
            </a:r>
            <a:endParaRPr lang="en-US" altLang="ja-JP" sz="1100" dirty="0">
              <a:solidFill>
                <a:srgbClr val="000099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  <a:cs typeface="Tahoma" panose="020B0604030504040204" pitchFamily="34" charset="0"/>
            </a:endParaRPr>
          </a:p>
          <a:p>
            <a:pPr algn="l"/>
            <a:r>
              <a:rPr lang="ja-JP" altLang="en-US" sz="11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　ノンアルコールビール　（</a:t>
            </a:r>
            <a:r>
              <a:rPr lang="en-US" altLang="ja-JP" sz="11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B</a:t>
            </a:r>
            <a:r>
              <a:rPr lang="ja-JP" altLang="en-US" sz="11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、</a:t>
            </a:r>
            <a:r>
              <a:rPr lang="en-US" altLang="ja-JP" sz="11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C</a:t>
            </a:r>
            <a:r>
              <a:rPr lang="ja-JP" altLang="en-US" sz="11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プランには日本酒、梅酒、レモンサワーが付きます。</a:t>
            </a:r>
            <a:r>
              <a:rPr lang="en-US" altLang="ja-JP" sz="11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)</a:t>
            </a:r>
          </a:p>
          <a:p>
            <a:pPr algn="l"/>
            <a:r>
              <a:rPr lang="ja-JP" altLang="en-US" sz="1100" dirty="0">
                <a:solidFill>
                  <a:srgbClr val="FF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　</a:t>
            </a:r>
            <a:r>
              <a:rPr lang="en-US" altLang="ja-JP" sz="1100" dirty="0">
                <a:solidFill>
                  <a:srgbClr val="FF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※</a:t>
            </a:r>
            <a:r>
              <a:rPr lang="ja-JP" altLang="en-US" sz="1100" dirty="0">
                <a:solidFill>
                  <a:srgbClr val="FF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ラストオーダーは終了の</a:t>
            </a:r>
            <a:r>
              <a:rPr lang="en-US" altLang="ja-JP" sz="1100" dirty="0">
                <a:solidFill>
                  <a:srgbClr val="FF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20</a:t>
            </a:r>
            <a:r>
              <a:rPr lang="ja-JP" altLang="en-US" sz="1100" dirty="0">
                <a:solidFill>
                  <a:srgbClr val="FF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分前、ご延長は</a:t>
            </a:r>
            <a:r>
              <a:rPr lang="en-US" altLang="ja-JP" sz="1100" dirty="0">
                <a:solidFill>
                  <a:srgbClr val="FF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30</a:t>
            </a:r>
            <a:r>
              <a:rPr lang="ja-JP" altLang="en-US" sz="1100" dirty="0">
                <a:solidFill>
                  <a:srgbClr val="FF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分毎お一人様につき</a:t>
            </a:r>
            <a:r>
              <a:rPr lang="en-US" altLang="ja-JP" sz="1100" dirty="0">
                <a:solidFill>
                  <a:srgbClr val="FF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700</a:t>
            </a:r>
            <a:r>
              <a:rPr lang="ja-JP" altLang="en-US" sz="1100" dirty="0">
                <a:solidFill>
                  <a:srgbClr val="FF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円の追加料金を頂きます。</a:t>
            </a:r>
            <a:endParaRPr lang="en-US" altLang="ja-JP" sz="1100" dirty="0">
              <a:solidFill>
                <a:srgbClr val="FF0000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  <a:cs typeface="Tahoma" panose="020B0604030504040204" pitchFamily="34" charset="0"/>
            </a:endParaRPr>
          </a:p>
          <a:p>
            <a:pPr algn="l"/>
            <a:endParaRPr lang="en-US" altLang="ja-JP" sz="1000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Tahoma" panose="020B060403050404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5D7BC11-5657-A64E-40A3-42742223CEA4}"/>
              </a:ext>
            </a:extLst>
          </p:cNvPr>
          <p:cNvSpPr/>
          <p:nvPr/>
        </p:nvSpPr>
        <p:spPr>
          <a:xfrm>
            <a:off x="75450" y="9242943"/>
            <a:ext cx="3017207" cy="128332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noAutofit/>
          </a:bodyPr>
          <a:lstStyle/>
          <a:p>
            <a:pPr algn="just" fontAlgn="base">
              <a:lnSpc>
                <a:spcPts val="1600"/>
              </a:lnSpc>
            </a:pPr>
            <a:r>
              <a:rPr lang="ja-JP" altLang="en-US" sz="1600" kern="100" dirty="0">
                <a:solidFill>
                  <a:srgbClr val="000099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ラッセホール</a:t>
            </a:r>
            <a:endParaRPr lang="en-US" altLang="ja-JP" sz="1600" kern="100" dirty="0">
              <a:solidFill>
                <a:srgbClr val="000099"/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  <a:cs typeface="Times New Roman" panose="02020603050405020304" pitchFamily="18" charset="0"/>
            </a:endParaRPr>
          </a:p>
          <a:p>
            <a:pPr algn="just" fontAlgn="base">
              <a:lnSpc>
                <a:spcPts val="1600"/>
              </a:lnSpc>
            </a:pPr>
            <a:r>
              <a:rPr lang="ja-JP" altLang="en-US" sz="1200" kern="100" dirty="0">
                <a:solidFill>
                  <a:srgbClr val="000099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神戸市中央区中山手通</a:t>
            </a:r>
            <a:r>
              <a:rPr lang="en-US" altLang="ja-JP" sz="1200" kern="100" dirty="0">
                <a:solidFill>
                  <a:srgbClr val="000099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4-10-8</a:t>
            </a:r>
            <a:endParaRPr lang="en-US" altLang="ja-JP" sz="1200" kern="100" dirty="0">
              <a:solidFill>
                <a:srgbClr val="000099"/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  <a:cs typeface="Times New Roman" panose="02020603050405020304" pitchFamily="18" charset="0"/>
            </a:endParaRPr>
          </a:p>
          <a:p>
            <a:pPr algn="just" fontAlgn="base">
              <a:lnSpc>
                <a:spcPts val="1600"/>
              </a:lnSpc>
            </a:pPr>
            <a:r>
              <a:rPr lang="ja-JP" sz="1050" kern="100" dirty="0">
                <a:solidFill>
                  <a:srgbClr val="000099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ご予約・お問い合わせ</a:t>
            </a:r>
            <a:r>
              <a:rPr lang="ja-JP" sz="2300" kern="100" dirty="0">
                <a:solidFill>
                  <a:srgbClr val="000099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 </a:t>
            </a:r>
            <a:endParaRPr lang="ja-JP" sz="1050" kern="100" dirty="0">
              <a:solidFill>
                <a:srgbClr val="000099"/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  <a:cs typeface="Times New Roman" panose="02020603050405020304" pitchFamily="18" charset="0"/>
            </a:endParaRPr>
          </a:p>
          <a:p>
            <a:pPr algn="just" fontAlgn="base">
              <a:lnSpc>
                <a:spcPts val="1600"/>
              </a:lnSpc>
            </a:pPr>
            <a:r>
              <a:rPr lang="ja-JP" sz="1600" kern="100" dirty="0">
                <a:solidFill>
                  <a:srgbClr val="000099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０７８</a:t>
            </a:r>
            <a:r>
              <a:rPr lang="en-US" sz="1600" kern="100" dirty="0">
                <a:solidFill>
                  <a:srgbClr val="000099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-</a:t>
            </a:r>
            <a:r>
              <a:rPr lang="ja-JP" sz="1600" kern="100" dirty="0">
                <a:solidFill>
                  <a:srgbClr val="000099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２９１</a:t>
            </a:r>
            <a:r>
              <a:rPr lang="en-US" sz="1600" kern="100" dirty="0">
                <a:solidFill>
                  <a:srgbClr val="000099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-</a:t>
            </a:r>
            <a:r>
              <a:rPr lang="ja-JP" sz="1600" b="1" kern="100" dirty="0">
                <a:solidFill>
                  <a:srgbClr val="000099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１１１０</a:t>
            </a:r>
            <a:r>
              <a:rPr lang="ja-JP" sz="1100" b="1" kern="100" dirty="0">
                <a:solidFill>
                  <a:srgbClr val="000099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 （予約直通）</a:t>
            </a:r>
            <a:endParaRPr lang="ja-JP" sz="1050" b="1" kern="100" dirty="0">
              <a:solidFill>
                <a:srgbClr val="000099"/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  <a:cs typeface="Times New Roman" panose="02020603050405020304" pitchFamily="18" charset="0"/>
            </a:endParaRPr>
          </a:p>
          <a:p>
            <a:pPr fontAlgn="base">
              <a:lnSpc>
                <a:spcPts val="1600"/>
              </a:lnSpc>
            </a:pPr>
            <a:r>
              <a:rPr lang="ja-JP" sz="1100" kern="100" dirty="0">
                <a:solidFill>
                  <a:srgbClr val="000099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平日</a:t>
            </a:r>
            <a:r>
              <a:rPr lang="en-US" sz="1100" kern="100" dirty="0">
                <a:solidFill>
                  <a:srgbClr val="000099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/10:00</a:t>
            </a:r>
            <a:r>
              <a:rPr lang="ja-JP" sz="1100" kern="100" dirty="0">
                <a:solidFill>
                  <a:srgbClr val="000099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sz="1100" kern="100" dirty="0">
                <a:solidFill>
                  <a:srgbClr val="000099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18:00</a:t>
            </a:r>
            <a:r>
              <a:rPr lang="ja-JP" sz="1100" kern="100" dirty="0">
                <a:solidFill>
                  <a:srgbClr val="000099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　</a:t>
            </a:r>
            <a:endParaRPr lang="ja-JP" sz="1050" kern="100" dirty="0">
              <a:solidFill>
                <a:srgbClr val="000099"/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  <a:cs typeface="Times New Roman" panose="02020603050405020304" pitchFamily="18" charset="0"/>
            </a:endParaRPr>
          </a:p>
          <a:p>
            <a:pPr algn="just" fontAlgn="base">
              <a:lnSpc>
                <a:spcPts val="1600"/>
              </a:lnSpc>
            </a:pPr>
            <a:r>
              <a:rPr lang="ja-JP" sz="1100" kern="100" dirty="0">
                <a:solidFill>
                  <a:srgbClr val="000099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土曜・日曜・祝日</a:t>
            </a:r>
            <a:r>
              <a:rPr lang="en-US" sz="1100" kern="100" dirty="0">
                <a:solidFill>
                  <a:srgbClr val="000099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/10:00</a:t>
            </a:r>
            <a:r>
              <a:rPr lang="ja-JP" sz="1100" kern="100" dirty="0">
                <a:solidFill>
                  <a:srgbClr val="000099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sz="1100" kern="100" dirty="0">
                <a:solidFill>
                  <a:srgbClr val="000099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17:00 </a:t>
            </a:r>
            <a:endParaRPr lang="ja-JP" sz="1050" kern="100" dirty="0">
              <a:solidFill>
                <a:srgbClr val="000099"/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00ECF35-AB6B-B7DC-D145-EFA414116F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176" y="9340547"/>
            <a:ext cx="925180" cy="92518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F327C1C8-46F0-3FCB-AF75-307A843391FA}"/>
              </a:ext>
            </a:extLst>
          </p:cNvPr>
          <p:cNvSpPr txBox="1">
            <a:spLocks/>
          </p:cNvSpPr>
          <p:nvPr/>
        </p:nvSpPr>
        <p:spPr>
          <a:xfrm>
            <a:off x="129919" y="10643139"/>
            <a:ext cx="6383349" cy="1699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5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100" dirty="0">
                <a:solidFill>
                  <a:srgbClr val="000099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ahoma" panose="020B0604030504040204" pitchFamily="34" charset="0"/>
              </a:rPr>
              <a:t>※</a:t>
            </a:r>
            <a:r>
              <a:rPr lang="ja-JP" altLang="en-US" sz="1100" dirty="0">
                <a:solidFill>
                  <a:srgbClr val="000099"/>
                </a:solidFill>
                <a:latin typeface="FG角ｺﾞｼｯｸ体Ca-L" panose="020B0409000000000000" pitchFamily="49" charset="-128"/>
                <a:ea typeface="FG角ｺﾞｼｯｸ体Ca-L" panose="020B0409000000000000" pitchFamily="49" charset="-128"/>
                <a:cs typeface="Tahoma" panose="020B0604030504040204" pitchFamily="34" charset="0"/>
              </a:rPr>
              <a:t>当館には専用駐車場はございません。　お車でお越しの場合は近隣の駐車場をご利用ください。</a:t>
            </a:r>
            <a:endParaRPr lang="en-US" altLang="ja-JP" sz="1100" dirty="0">
              <a:solidFill>
                <a:srgbClr val="000099"/>
              </a:solidFill>
              <a:latin typeface="FG角ｺﾞｼｯｸ体Ca-L" panose="020B0409000000000000" pitchFamily="49" charset="-128"/>
              <a:ea typeface="FG角ｺﾞｼｯｸ体Ca-L" panose="020B0409000000000000" pitchFamily="49" charset="-128"/>
              <a:cs typeface="Tahoma" panose="020B0604030504040204" pitchFamily="34" charset="0"/>
            </a:endParaRP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382D04F5-C7F5-4F2F-18BF-151E0126B7BF}"/>
              </a:ext>
            </a:extLst>
          </p:cNvPr>
          <p:cNvSpPr txBox="1">
            <a:spLocks/>
          </p:cNvSpPr>
          <p:nvPr/>
        </p:nvSpPr>
        <p:spPr>
          <a:xfrm>
            <a:off x="163828" y="8837593"/>
            <a:ext cx="3278709" cy="2573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5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2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ご予算に応じたプランニングもご相談承ります。</a:t>
            </a:r>
            <a:endParaRPr lang="en-US" altLang="ja-JP" sz="1200" dirty="0">
              <a:solidFill>
                <a:srgbClr val="000099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  <a:cs typeface="Tahoma" panose="020B0604030504040204" pitchFamily="34" charset="0"/>
            </a:endParaRP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C9875A5C-DA50-E923-40F6-5A5208EE00C1}"/>
              </a:ext>
            </a:extLst>
          </p:cNvPr>
          <p:cNvSpPr txBox="1">
            <a:spLocks/>
          </p:cNvSpPr>
          <p:nvPr/>
        </p:nvSpPr>
        <p:spPr>
          <a:xfrm>
            <a:off x="158554" y="8471740"/>
            <a:ext cx="4066273" cy="313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7775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2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人数によってご利用できるお部屋をご提案致します。</a:t>
            </a:r>
            <a:endParaRPr lang="en-US" altLang="ja-JP" sz="1200" dirty="0">
              <a:solidFill>
                <a:srgbClr val="000099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  <a:cs typeface="Tahoma" panose="020B0604030504040204" pitchFamily="34" charset="0"/>
            </a:endParaRPr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5D35C045-2C28-A3AD-E7B5-436F594296F5}"/>
              </a:ext>
            </a:extLst>
          </p:cNvPr>
          <p:cNvSpPr txBox="1">
            <a:spLocks/>
          </p:cNvSpPr>
          <p:nvPr/>
        </p:nvSpPr>
        <p:spPr>
          <a:xfrm>
            <a:off x="3435833" y="5090770"/>
            <a:ext cx="3301520" cy="3570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5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2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フリードリンク２時間制　ご予約は</a:t>
            </a:r>
            <a:r>
              <a:rPr lang="en-US" altLang="ja-JP" sz="12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20</a:t>
            </a:r>
            <a:r>
              <a:rPr lang="ja-JP" altLang="en-US" sz="12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名様より</a:t>
            </a:r>
            <a:endParaRPr lang="en-US" altLang="ja-JP" sz="1200" dirty="0">
              <a:solidFill>
                <a:srgbClr val="000099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  <a:cs typeface="Tahoma" panose="020B0604030504040204" pitchFamily="34" charset="0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ACDF278B-5E7B-B0C2-793A-597F894199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407" y="1736385"/>
            <a:ext cx="1037273" cy="593261"/>
          </a:xfrm>
          <a:prstGeom prst="rect">
            <a:avLst/>
          </a:prstGeom>
        </p:spPr>
      </p:pic>
      <p:sp>
        <p:nvSpPr>
          <p:cNvPr id="30" name="スクロール: 横 29">
            <a:extLst>
              <a:ext uri="{FF2B5EF4-FFF2-40B4-BE49-F238E27FC236}">
                <a16:creationId xmlns:a16="http://schemas.microsoft.com/office/drawing/2014/main" id="{FCE3E83A-BB6B-EDF7-D893-9A1223136659}"/>
              </a:ext>
            </a:extLst>
          </p:cNvPr>
          <p:cNvSpPr/>
          <p:nvPr/>
        </p:nvSpPr>
        <p:spPr>
          <a:xfrm>
            <a:off x="115244" y="5762489"/>
            <a:ext cx="2042981" cy="1029073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rgbClr val="0070C0"/>
                </a:solidFill>
                <a:latin typeface="Eras Bold ITC" panose="020B0907030504020204" pitchFamily="34" charset="0"/>
                <a:ea typeface="HGPｺﾞｼｯｸM" panose="020B0600000000000000" pitchFamily="50" charset="-128"/>
              </a:rPr>
              <a:t>A</a:t>
            </a:r>
            <a:r>
              <a:rPr kumimoji="1" lang="ja-JP" altLang="en-US" sz="12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プラン　</a:t>
            </a:r>
            <a:r>
              <a:rPr kumimoji="1" lang="en-US" altLang="ja-JP" sz="2000" b="1" dirty="0">
                <a:solidFill>
                  <a:srgbClr val="0070C0"/>
                </a:solidFill>
                <a:latin typeface="Franklin Gothic Demi" panose="020B0703020102020204" pitchFamily="34" charset="0"/>
                <a:ea typeface="HGPｺﾞｼｯｸM" panose="020B0600000000000000" pitchFamily="50" charset="-128"/>
              </a:rPr>
              <a:t>7,000</a:t>
            </a:r>
            <a:r>
              <a:rPr kumimoji="1" lang="ja-JP" altLang="en-US" sz="16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endParaRPr kumimoji="1" lang="en-US" altLang="ja-JP" sz="1600" dirty="0">
              <a:solidFill>
                <a:srgbClr val="0070C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rgbClr val="000099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（税・サービス込み）</a:t>
            </a:r>
            <a:endParaRPr kumimoji="1" lang="en-US" altLang="ja-JP" sz="1200" dirty="0">
              <a:solidFill>
                <a:srgbClr val="000099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rgbClr val="000099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フリードリンク</a:t>
            </a:r>
            <a:r>
              <a:rPr kumimoji="1" lang="en-US" altLang="ja-JP" sz="1200" dirty="0">
                <a:solidFill>
                  <a:srgbClr val="000099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</a:t>
            </a:r>
            <a:r>
              <a:rPr kumimoji="1" lang="ja-JP" altLang="en-US" sz="1200" dirty="0">
                <a:solidFill>
                  <a:srgbClr val="000099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種</a:t>
            </a:r>
            <a:endParaRPr kumimoji="1" lang="en-US" altLang="ja-JP" sz="1200" dirty="0">
              <a:solidFill>
                <a:srgbClr val="000099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1" name="スクロール: 横 30">
            <a:extLst>
              <a:ext uri="{FF2B5EF4-FFF2-40B4-BE49-F238E27FC236}">
                <a16:creationId xmlns:a16="http://schemas.microsoft.com/office/drawing/2014/main" id="{703B3AAC-FFDF-3594-F709-E890AA0B230F}"/>
              </a:ext>
            </a:extLst>
          </p:cNvPr>
          <p:cNvSpPr/>
          <p:nvPr/>
        </p:nvSpPr>
        <p:spPr>
          <a:xfrm>
            <a:off x="2289114" y="5763838"/>
            <a:ext cx="2034194" cy="1088403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rgbClr val="0070C0"/>
                </a:solidFill>
                <a:latin typeface="Eras Bold ITC" panose="020B0907030504020204" pitchFamily="34" charset="0"/>
                <a:ea typeface="HGPｺﾞｼｯｸM" panose="020B0600000000000000" pitchFamily="50" charset="-128"/>
              </a:rPr>
              <a:t>B</a:t>
            </a:r>
            <a:r>
              <a:rPr kumimoji="1" lang="ja-JP" altLang="en-US" sz="12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プラン　</a:t>
            </a:r>
            <a:r>
              <a:rPr kumimoji="1" lang="en-US" altLang="ja-JP" sz="2000" b="1" dirty="0">
                <a:solidFill>
                  <a:srgbClr val="0070C0"/>
                </a:solidFill>
                <a:latin typeface="Eras Bold ITC" panose="020B0907030504020204" pitchFamily="34" charset="0"/>
                <a:ea typeface="HGPｺﾞｼｯｸM" panose="020B0600000000000000" pitchFamily="50" charset="-128"/>
              </a:rPr>
              <a:t>8,500</a:t>
            </a:r>
            <a:r>
              <a:rPr kumimoji="1" lang="ja-JP" altLang="en-US" sz="12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endParaRPr kumimoji="1" lang="en-US" altLang="ja-JP" sz="1200" dirty="0">
              <a:solidFill>
                <a:srgbClr val="0070C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rgbClr val="000099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（税・サービス込み）</a:t>
            </a:r>
            <a:endParaRPr kumimoji="1" lang="en-US" altLang="ja-JP" sz="1200" dirty="0">
              <a:solidFill>
                <a:srgbClr val="000099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rgbClr val="000099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フリードリンク</a:t>
            </a:r>
            <a:r>
              <a:rPr kumimoji="1" lang="en-US" altLang="ja-JP" sz="1200" dirty="0">
                <a:solidFill>
                  <a:srgbClr val="000099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11</a:t>
            </a:r>
            <a:r>
              <a:rPr kumimoji="1" lang="ja-JP" altLang="en-US" sz="1200" dirty="0">
                <a:solidFill>
                  <a:srgbClr val="000099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種</a:t>
            </a:r>
          </a:p>
        </p:txBody>
      </p:sp>
      <p:sp>
        <p:nvSpPr>
          <p:cNvPr id="32" name="スクロール: 横 31">
            <a:extLst>
              <a:ext uri="{FF2B5EF4-FFF2-40B4-BE49-F238E27FC236}">
                <a16:creationId xmlns:a16="http://schemas.microsoft.com/office/drawing/2014/main" id="{76DDDB42-1553-6790-BFF0-B3E2786F2EDF}"/>
              </a:ext>
            </a:extLst>
          </p:cNvPr>
          <p:cNvSpPr/>
          <p:nvPr/>
        </p:nvSpPr>
        <p:spPr>
          <a:xfrm>
            <a:off x="4429520" y="5750148"/>
            <a:ext cx="2244338" cy="1088403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rgbClr val="0070C0"/>
                </a:solidFill>
                <a:latin typeface="Eras Bold ITC" panose="020B0907030504020204" pitchFamily="34" charset="0"/>
                <a:ea typeface="HGPｺﾞｼｯｸM" panose="020B0600000000000000" pitchFamily="50" charset="-128"/>
              </a:rPr>
              <a:t>C</a:t>
            </a:r>
            <a:r>
              <a:rPr kumimoji="1" lang="ja-JP" altLang="en-US" sz="12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プラン　</a:t>
            </a:r>
            <a:r>
              <a:rPr kumimoji="1" lang="en-US" altLang="ja-JP" sz="2000" b="1" dirty="0">
                <a:solidFill>
                  <a:srgbClr val="0070C0"/>
                </a:solidFill>
                <a:latin typeface="Eras Bold ITC" panose="020B0907030504020204" pitchFamily="34" charset="0"/>
                <a:ea typeface="HGPｺﾞｼｯｸM" panose="020B0600000000000000" pitchFamily="50" charset="-128"/>
              </a:rPr>
              <a:t>10,000</a:t>
            </a:r>
            <a:r>
              <a:rPr kumimoji="1" lang="ja-JP" altLang="en-US" sz="12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endParaRPr kumimoji="1" lang="en-US" altLang="ja-JP" sz="1200" dirty="0">
              <a:solidFill>
                <a:srgbClr val="0070C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rgbClr val="000099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（税・サービス込み）</a:t>
            </a:r>
            <a:endParaRPr kumimoji="1" lang="en-US" altLang="ja-JP" sz="1200" dirty="0">
              <a:solidFill>
                <a:srgbClr val="000099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rgbClr val="000099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フリードリンク</a:t>
            </a:r>
            <a:r>
              <a:rPr kumimoji="1" lang="en-US" altLang="ja-JP" sz="1200" dirty="0">
                <a:solidFill>
                  <a:srgbClr val="000099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11</a:t>
            </a:r>
            <a:r>
              <a:rPr kumimoji="1" lang="ja-JP" altLang="en-US" sz="1200" dirty="0">
                <a:solidFill>
                  <a:srgbClr val="000099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種　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0B0AA98-67E2-26DA-B6DB-8500739F7FD0}"/>
              </a:ext>
            </a:extLst>
          </p:cNvPr>
          <p:cNvSpPr txBox="1">
            <a:spLocks/>
          </p:cNvSpPr>
          <p:nvPr/>
        </p:nvSpPr>
        <p:spPr>
          <a:xfrm>
            <a:off x="6443868" y="8053725"/>
            <a:ext cx="1282330" cy="2659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5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900" dirty="0">
                <a:solidFill>
                  <a:srgbClr val="002060"/>
                </a:solidFill>
                <a:latin typeface="FG丸ｺﾞｼｯｸ体Ca-L" panose="020F0409000000000000" pitchFamily="49" charset="-128"/>
                <a:ea typeface="FG丸ｺﾞｼｯｸ体Ca-L" panose="020F0409000000000000" pitchFamily="49" charset="-128"/>
                <a:cs typeface="Tahoma" panose="020B0604030504040204" pitchFamily="34" charset="0"/>
              </a:rPr>
              <a:t>写真はイメージです。</a:t>
            </a:r>
            <a:endParaRPr lang="en-US" altLang="ja-JP" sz="900" dirty="0">
              <a:solidFill>
                <a:srgbClr val="002060"/>
              </a:solidFill>
              <a:latin typeface="FG丸ｺﾞｼｯｸ体Ca-L" panose="020F0409000000000000" pitchFamily="49" charset="-128"/>
              <a:ea typeface="FG丸ｺﾞｼｯｸ体Ca-L" panose="020F0409000000000000" pitchFamily="49" charset="-128"/>
              <a:cs typeface="Tahoma" panose="020B0604030504040204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6B421A-0CB5-D71A-EA15-5CDAD390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1160" y="1737454"/>
            <a:ext cx="5329403" cy="635345"/>
          </a:xfrm>
        </p:spPr>
        <p:txBody>
          <a:bodyPr vert="horz">
            <a:noAutofit/>
          </a:bodyPr>
          <a:lstStyle/>
          <a:p>
            <a:r>
              <a:rPr kumimoji="1" lang="ja-JP" altLang="en-US" sz="4800" b="1" dirty="0">
                <a:ln w="0"/>
                <a:solidFill>
                  <a:srgbClr val="FF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春の宴会プラン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D9144CF-4BBA-2A4D-13A0-FD2A105C8A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521" y="9258716"/>
            <a:ext cx="2845052" cy="1255829"/>
          </a:xfrm>
          <a:prstGeom prst="rect">
            <a:avLst/>
          </a:prstGeom>
        </p:spPr>
      </p:pic>
      <p:sp>
        <p:nvSpPr>
          <p:cNvPr id="15" name="タイトル 1">
            <a:extLst>
              <a:ext uri="{FF2B5EF4-FFF2-40B4-BE49-F238E27FC236}">
                <a16:creationId xmlns:a16="http://schemas.microsoft.com/office/drawing/2014/main" id="{8D00D834-DD0D-1BFE-0ED9-5EAA3B565024}"/>
              </a:ext>
            </a:extLst>
          </p:cNvPr>
          <p:cNvSpPr txBox="1">
            <a:spLocks/>
          </p:cNvSpPr>
          <p:nvPr/>
        </p:nvSpPr>
        <p:spPr>
          <a:xfrm>
            <a:off x="2673445" y="9550028"/>
            <a:ext cx="1319625" cy="4424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5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100" dirty="0">
                <a:solidFill>
                  <a:srgbClr val="000099"/>
                </a:solidFill>
                <a:latin typeface="FG丸ｺﾞｼｯｸ体Ca-L" panose="020F0409000000000000" pitchFamily="49" charset="-128"/>
                <a:ea typeface="FG丸ｺﾞｼｯｸ体Ca-L" panose="020F0409000000000000" pitchFamily="49" charset="-128"/>
                <a:cs typeface="Tahoma" panose="020B0604030504040204" pitchFamily="34" charset="0"/>
              </a:rPr>
              <a:t>宴会場、</a:t>
            </a:r>
            <a:endParaRPr lang="en-US" altLang="ja-JP" sz="1100" dirty="0">
              <a:solidFill>
                <a:srgbClr val="000099"/>
              </a:solidFill>
              <a:latin typeface="FG丸ｺﾞｼｯｸ体Ca-L" panose="020F0409000000000000" pitchFamily="49" charset="-128"/>
              <a:ea typeface="FG丸ｺﾞｼｯｸ体Ca-L" panose="020F0409000000000000" pitchFamily="49" charset="-128"/>
              <a:cs typeface="Tahoma" panose="020B0604030504040204" pitchFamily="34" charset="0"/>
            </a:endParaRPr>
          </a:p>
          <a:p>
            <a:pPr algn="l"/>
            <a:r>
              <a:rPr lang="ja-JP" altLang="en-US" sz="1100" dirty="0">
                <a:solidFill>
                  <a:srgbClr val="000099"/>
                </a:solidFill>
                <a:latin typeface="FG丸ｺﾞｼｯｸ体Ca-L" panose="020F0409000000000000" pitchFamily="49" charset="-128"/>
                <a:ea typeface="FG丸ｺﾞｼｯｸ体Ca-L" panose="020F0409000000000000" pitchFamily="49" charset="-128"/>
                <a:cs typeface="Tahoma" panose="020B0604030504040204" pitchFamily="34" charset="0"/>
              </a:rPr>
              <a:t>メニューなど</a:t>
            </a:r>
            <a:endParaRPr lang="en-US" altLang="ja-JP" sz="1100" dirty="0">
              <a:solidFill>
                <a:srgbClr val="000099"/>
              </a:solidFill>
              <a:latin typeface="FG丸ｺﾞｼｯｸ体Ca-L" panose="020F0409000000000000" pitchFamily="49" charset="-128"/>
              <a:ea typeface="FG丸ｺﾞｼｯｸ体Ca-L" panose="020F0409000000000000" pitchFamily="49" charset="-128"/>
              <a:cs typeface="Tahoma" panose="020B0604030504040204" pitchFamily="34" charset="0"/>
            </a:endParaRPr>
          </a:p>
          <a:p>
            <a:pPr algn="l"/>
            <a:r>
              <a:rPr lang="ja-JP" altLang="en-US" sz="1100" dirty="0">
                <a:solidFill>
                  <a:srgbClr val="000099"/>
                </a:solidFill>
                <a:latin typeface="FG丸ｺﾞｼｯｸ体Ca-L" panose="020F0409000000000000" pitchFamily="49" charset="-128"/>
                <a:ea typeface="FG丸ｺﾞｼｯｸ体Ca-L" panose="020F0409000000000000" pitchFamily="49" charset="-128"/>
                <a:cs typeface="Tahoma" panose="020B0604030504040204" pitchFamily="34" charset="0"/>
              </a:rPr>
              <a:t>詳細はこちら</a:t>
            </a:r>
            <a:endParaRPr lang="en-US" altLang="ja-JP" sz="1100" dirty="0">
              <a:solidFill>
                <a:srgbClr val="000099"/>
              </a:solidFill>
              <a:latin typeface="FG丸ｺﾞｼｯｸ体Ca-L" panose="020F0409000000000000" pitchFamily="49" charset="-128"/>
              <a:ea typeface="FG丸ｺﾞｼｯｸ体Ca-L" panose="020F0409000000000000" pitchFamily="49" charset="-128"/>
              <a:cs typeface="Tahoma" panose="020B0604030504040204" pitchFamily="34" charset="0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AF1FB0F7-369D-3CDC-5B83-BFDD0B205146}"/>
              </a:ext>
            </a:extLst>
          </p:cNvPr>
          <p:cNvSpPr txBox="1">
            <a:spLocks/>
          </p:cNvSpPr>
          <p:nvPr/>
        </p:nvSpPr>
        <p:spPr>
          <a:xfrm>
            <a:off x="14369" y="5471493"/>
            <a:ext cx="6647688" cy="2906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7775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ja-JP" altLang="en-US" sz="14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～お料理 ＋ フリードリンク ＋ 会場費 ＋ 音響照明費（マイク２本付）  </a:t>
            </a:r>
            <a:r>
              <a:rPr lang="ja-JP" altLang="en-US" sz="14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込み</a:t>
            </a:r>
            <a:r>
              <a:rPr kumimoji="1" lang="ja-JP" altLang="en-US" sz="14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～</a:t>
            </a:r>
            <a:endParaRPr kumimoji="1" lang="en-US" altLang="ja-JP" sz="1400" dirty="0">
              <a:solidFill>
                <a:srgbClr val="000099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D98F638F-6EB2-66CD-C220-CC9153218DF3}"/>
              </a:ext>
            </a:extLst>
          </p:cNvPr>
          <p:cNvSpPr txBox="1">
            <a:spLocks/>
          </p:cNvSpPr>
          <p:nvPr/>
        </p:nvSpPr>
        <p:spPr>
          <a:xfrm>
            <a:off x="61411" y="5127638"/>
            <a:ext cx="2660451" cy="3481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7775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宴会プラン内容</a:t>
            </a:r>
            <a:r>
              <a:rPr lang="ja-JP" altLang="en-US" sz="24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　</a:t>
            </a:r>
            <a:endParaRPr kumimoji="1" lang="en-US" altLang="ja-JP" sz="2400" dirty="0">
              <a:solidFill>
                <a:srgbClr val="000099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D57248E0-2404-1208-1A94-A5A77D6210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817" y="521938"/>
            <a:ext cx="1227222" cy="818616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3259EECD-F8F7-2F66-AFB7-FF4A3C1F7B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593" y="8307954"/>
            <a:ext cx="1282329" cy="801254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332188C3-1E08-D797-9153-B5D3B6AE5A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671009">
            <a:off x="55486" y="7709505"/>
            <a:ext cx="170452" cy="169400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FDB6A02C-B9A8-A0A5-0F68-86044C76AC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744058">
            <a:off x="45179" y="8554646"/>
            <a:ext cx="175365" cy="174284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20FB2228-1AB5-13FE-6BE6-D7DAA3D24B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671009">
            <a:off x="47761" y="8873460"/>
            <a:ext cx="185903" cy="184756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0E75C7C6-8DA9-DEA5-2136-204FDAE59A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16" y="1546821"/>
            <a:ext cx="1354544" cy="855861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98F8D3DD-4975-84F7-6737-39E2E980A22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209" y="5094689"/>
            <a:ext cx="767106" cy="762443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CD1D92B6-F2A8-0BAB-9741-A32887EA053F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9E6D8"/>
              </a:clrFrom>
              <a:clrTo>
                <a:srgbClr val="F9E6D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339" b="89864" l="9810" r="89715">
                        <a14:foregroundMark x1="68196" y1="10916" x2="30696" y2="12476"/>
                        <a14:foregroundMark x1="30696" y1="12476" x2="48542" y2="3379"/>
                        <a14:foregroundMark x1="51100" y1="3237" x2="59177" y2="3704"/>
                        <a14:foregroundMark x1="62909" y1="5340" x2="68513" y2="7797"/>
                        <a14:foregroundMark x1="59177" y1="3704" x2="62582" y2="5197"/>
                        <a14:foregroundMark x1="68513" y1="7797" x2="72943" y2="13255"/>
                        <a14:foregroundMark x1="48526" y1="2269" x2="48892" y2="2144"/>
                        <a14:foregroundMark x1="38608" y1="5653" x2="43291" y2="4055"/>
                        <a14:foregroundMark x1="51572" y1="2196" x2="58861" y2="2339"/>
                        <a14:foregroundMark x1="48892" y1="2144" x2="49100" y2="2148"/>
                        <a14:foregroundMark x1="58861" y1="2339" x2="64557" y2="6433"/>
                        <a14:backgroundMark x1="80222" y1="64522" x2="77848" y2="62768"/>
                        <a14:backgroundMark x1="43513" y1="3509" x2="49367" y2="195"/>
                        <a14:backgroundMark x1="61867" y1="2534" x2="59177" y2="195"/>
                        <a14:backgroundMark x1="49367" y1="1559" x2="52215" y2="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274" y="3139176"/>
            <a:ext cx="1431899" cy="1162285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4502A97D-4109-DE7C-FEF2-D298297F6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9E6D8"/>
              </a:clrFrom>
              <a:clrTo>
                <a:srgbClr val="F9E6D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339" b="89864" l="9810" r="89715">
                        <a14:foregroundMark x1="68196" y1="10916" x2="30696" y2="12476"/>
                        <a14:foregroundMark x1="30696" y1="12476" x2="48542" y2="3379"/>
                        <a14:foregroundMark x1="51100" y1="3237" x2="59177" y2="3704"/>
                        <a14:foregroundMark x1="62909" y1="5340" x2="68513" y2="7797"/>
                        <a14:foregroundMark x1="59177" y1="3704" x2="62582" y2="5197"/>
                        <a14:foregroundMark x1="68513" y1="7797" x2="72943" y2="13255"/>
                        <a14:foregroundMark x1="48526" y1="2269" x2="48892" y2="2144"/>
                        <a14:foregroundMark x1="38608" y1="5653" x2="43291" y2="4055"/>
                        <a14:foregroundMark x1="51572" y1="2196" x2="58861" y2="2339"/>
                        <a14:foregroundMark x1="48892" y1="2144" x2="49100" y2="2148"/>
                        <a14:foregroundMark x1="58861" y1="2339" x2="64557" y2="6433"/>
                        <a14:backgroundMark x1="80222" y1="64522" x2="77848" y2="62768"/>
                        <a14:backgroundMark x1="43513" y1="3509" x2="49367" y2="195"/>
                        <a14:backgroundMark x1="61867" y1="2534" x2="59177" y2="195"/>
                        <a14:backgroundMark x1="49367" y1="1559" x2="52215" y2="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478" y="3068530"/>
            <a:ext cx="1431899" cy="1162285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7CF61EBA-0932-E546-94EA-874499FB56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14" y="8319669"/>
            <a:ext cx="1218904" cy="789539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2902EB3B-5DCC-497C-4076-A806E349C203}"/>
              </a:ext>
            </a:extLst>
          </p:cNvPr>
          <p:cNvSpPr txBox="1">
            <a:spLocks/>
          </p:cNvSpPr>
          <p:nvPr/>
        </p:nvSpPr>
        <p:spPr>
          <a:xfrm>
            <a:off x="154590" y="7771838"/>
            <a:ext cx="4260656" cy="4664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5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2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オプションも多数ご用意しております。</a:t>
            </a:r>
            <a:endParaRPr lang="en-US" altLang="ja-JP" sz="1200" dirty="0">
              <a:solidFill>
                <a:srgbClr val="000099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  <a:cs typeface="Tahoma" panose="020B0604030504040204" pitchFamily="34" charset="0"/>
            </a:endParaRPr>
          </a:p>
          <a:p>
            <a:pPr algn="l"/>
            <a:r>
              <a:rPr lang="ja-JP" altLang="en-US" sz="12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実演屋台（ステーキ、蕎麦、天ぷら、にぎり寿司、桶寿司等）</a:t>
            </a:r>
            <a:endParaRPr lang="en-US" altLang="ja-JP" sz="1200" dirty="0">
              <a:solidFill>
                <a:srgbClr val="000099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  <a:cs typeface="Tahoma" panose="020B0604030504040204" pitchFamily="34" charset="0"/>
            </a:endParaRPr>
          </a:p>
          <a:p>
            <a:pPr algn="l"/>
            <a:r>
              <a:rPr lang="ja-JP" altLang="en-US" sz="12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装花、レセプタント等。</a:t>
            </a:r>
            <a:endParaRPr lang="en-US" altLang="ja-JP" sz="1200" dirty="0">
              <a:solidFill>
                <a:srgbClr val="000099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  <a:cs typeface="Tahoma" panose="020B0604030504040204" pitchFamily="34" charset="0"/>
            </a:endParaRPr>
          </a:p>
        </p:txBody>
      </p:sp>
      <p:sp>
        <p:nvSpPr>
          <p:cNvPr id="51" name="タイトル 1">
            <a:extLst>
              <a:ext uri="{FF2B5EF4-FFF2-40B4-BE49-F238E27FC236}">
                <a16:creationId xmlns:a16="http://schemas.microsoft.com/office/drawing/2014/main" id="{F948EA57-1C1D-9087-1744-23A5B1AC789A}"/>
              </a:ext>
            </a:extLst>
          </p:cNvPr>
          <p:cNvSpPr txBox="1">
            <a:spLocks/>
          </p:cNvSpPr>
          <p:nvPr/>
        </p:nvSpPr>
        <p:spPr>
          <a:xfrm>
            <a:off x="-6324148" y="24597"/>
            <a:ext cx="2901711" cy="3178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7775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ja-JP" altLang="en-US" sz="1400" dirty="0">
                <a:solidFill>
                  <a:schemeClr val="tx1"/>
                </a:solidFill>
                <a:latin typeface="FGP丸ｺﾞｼｯｸ体Ca-L" panose="020F0400000000000000" pitchFamily="50" charset="-128"/>
                <a:ea typeface="FGP丸ｺﾞｼｯｸ体Ca-L" panose="020F0400000000000000" pitchFamily="50" charset="-128"/>
              </a:rPr>
              <a:t>　💓💓</a:t>
            </a:r>
            <a:r>
              <a:rPr kumimoji="1" lang="ja-JP" altLang="en-US" sz="1400" b="1" dirty="0">
                <a:solidFill>
                  <a:schemeClr val="tx1"/>
                </a:solidFill>
                <a:latin typeface="FGP丸ｺﾞｼｯｸ体Ca-L" panose="020F0400000000000000" pitchFamily="50" charset="-128"/>
                <a:ea typeface="FGP丸ｺﾞｼｯｸ体Ca-L" panose="020F0400000000000000" pitchFamily="50" charset="-128"/>
              </a:rPr>
              <a:t>とても　お得じゃあ～りませんか</a:t>
            </a:r>
            <a:r>
              <a:rPr kumimoji="1" lang="ja-JP" altLang="en-US" sz="1400" dirty="0">
                <a:solidFill>
                  <a:schemeClr val="tx1"/>
                </a:solidFill>
                <a:latin typeface="FGP丸ｺﾞｼｯｸ体Ca-L" panose="020F0400000000000000" pitchFamily="50" charset="-128"/>
                <a:ea typeface="FGP丸ｺﾞｼｯｸ体Ca-L" panose="020F0400000000000000" pitchFamily="50" charset="-128"/>
              </a:rPr>
              <a:t>💓💓</a:t>
            </a:r>
            <a:endParaRPr kumimoji="1" lang="en-US" altLang="ja-JP" sz="1400" dirty="0">
              <a:solidFill>
                <a:schemeClr val="tx1"/>
              </a:solidFill>
              <a:latin typeface="FGP丸ｺﾞｼｯｸ体Ca-L" panose="020F0400000000000000" pitchFamily="50" charset="-128"/>
              <a:ea typeface="FGP丸ｺﾞｼｯｸ体Ca-L" panose="020F0400000000000000" pitchFamily="50" charset="-128"/>
            </a:endParaRPr>
          </a:p>
        </p:txBody>
      </p:sp>
      <p:sp>
        <p:nvSpPr>
          <p:cNvPr id="61" name="タイトル 1">
            <a:extLst>
              <a:ext uri="{FF2B5EF4-FFF2-40B4-BE49-F238E27FC236}">
                <a16:creationId xmlns:a16="http://schemas.microsoft.com/office/drawing/2014/main" id="{1CF531BE-D10C-3D10-0126-A4A7040452CA}"/>
              </a:ext>
            </a:extLst>
          </p:cNvPr>
          <p:cNvSpPr txBox="1">
            <a:spLocks/>
          </p:cNvSpPr>
          <p:nvPr/>
        </p:nvSpPr>
        <p:spPr>
          <a:xfrm>
            <a:off x="2126977" y="5194432"/>
            <a:ext cx="1383936" cy="241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5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2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(</a:t>
            </a:r>
            <a:r>
              <a:rPr lang="ja-JP" altLang="en-US" sz="12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和洋折衷料理</a:t>
            </a:r>
            <a:r>
              <a:rPr lang="en-US" altLang="ja-JP" sz="12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549C1ADC-D800-1A93-A4C2-75A587C62EE6}"/>
              </a:ext>
            </a:extLst>
          </p:cNvPr>
          <p:cNvSpPr txBox="1">
            <a:spLocks/>
          </p:cNvSpPr>
          <p:nvPr/>
        </p:nvSpPr>
        <p:spPr>
          <a:xfrm>
            <a:off x="959559" y="2416212"/>
            <a:ext cx="6122380" cy="5492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5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600" dirty="0">
                <a:solidFill>
                  <a:srgbClr val="000099"/>
                </a:solidFill>
                <a:latin typeface="UD デジタル 教科書体 N" panose="02020400000000000000" pitchFamily="17" charset="-128"/>
                <a:ea typeface="UD デジタル 教科書体 N" panose="02020400000000000000" pitchFamily="17" charset="-128"/>
                <a:cs typeface="Tahoma" panose="020B0604030504040204" pitchFamily="34" charset="0"/>
              </a:rPr>
              <a:t>笑顔が重なる。絆が深まる。大切な仲間と過ごす至高の２時間。</a:t>
            </a:r>
            <a:endParaRPr lang="en-US" altLang="ja-JP" sz="1600" dirty="0">
              <a:solidFill>
                <a:srgbClr val="000099"/>
              </a:solidFill>
              <a:latin typeface="UD デジタル 教科書体 N" panose="02020400000000000000" pitchFamily="17" charset="-128"/>
              <a:ea typeface="UD デジタル 教科書体 N" panose="02020400000000000000" pitchFamily="17" charset="-128"/>
              <a:cs typeface="Tahoma" panose="020B0604030504040204" pitchFamily="34" charset="0"/>
            </a:endParaRPr>
          </a:p>
          <a:p>
            <a:pPr algn="l"/>
            <a:r>
              <a:rPr lang="ja-JP" altLang="en-US" sz="1600" dirty="0">
                <a:solidFill>
                  <a:srgbClr val="000099"/>
                </a:solidFill>
                <a:latin typeface="UD デジタル 教科書体 N" panose="02020400000000000000" pitchFamily="17" charset="-128"/>
                <a:ea typeface="UD デジタル 教科書体 N" panose="02020400000000000000" pitchFamily="17" charset="-128"/>
                <a:cs typeface="Tahoma" panose="020B0604030504040204" pitchFamily="34" charset="0"/>
              </a:rPr>
              <a:t>素敵な個室で歓送迎会も盛り上がる事間違いなし！！</a:t>
            </a:r>
            <a:endParaRPr lang="en-US" altLang="ja-JP" sz="1600" dirty="0">
              <a:solidFill>
                <a:srgbClr val="000099"/>
              </a:solidFill>
              <a:latin typeface="UD デジタル 教科書体 N" panose="02020400000000000000" pitchFamily="17" charset="-128"/>
              <a:ea typeface="UD デジタル 教科書体 N" panose="02020400000000000000" pitchFamily="17" charset="-128"/>
              <a:cs typeface="Tahoma" panose="020B0604030504040204" pitchFamily="34" charset="0"/>
            </a:endParaRPr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E3434C77-C377-2FBF-DEEF-06848F97D2B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60" y="417897"/>
            <a:ext cx="867246" cy="1300869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51B2B71D-830A-B6EB-C7AA-0A08655429D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034" y="8303155"/>
            <a:ext cx="1248149" cy="806054"/>
          </a:xfrm>
          <a:prstGeom prst="rect">
            <a:avLst/>
          </a:prstGeom>
        </p:spPr>
      </p:pic>
      <p:sp>
        <p:nvSpPr>
          <p:cNvPr id="53" name="タイトル 1">
            <a:extLst>
              <a:ext uri="{FF2B5EF4-FFF2-40B4-BE49-F238E27FC236}">
                <a16:creationId xmlns:a16="http://schemas.microsoft.com/office/drawing/2014/main" id="{7F7DD1C0-859C-168E-B392-4030E222E7A9}"/>
              </a:ext>
            </a:extLst>
          </p:cNvPr>
          <p:cNvSpPr txBox="1">
            <a:spLocks/>
          </p:cNvSpPr>
          <p:nvPr/>
        </p:nvSpPr>
        <p:spPr>
          <a:xfrm>
            <a:off x="14369" y="931246"/>
            <a:ext cx="3376006" cy="3385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5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600" b="1" dirty="0">
                <a:solidFill>
                  <a:srgbClr val="FF00FF"/>
                </a:solidFill>
                <a:latin typeface="UD デジタル 教科書体 N" panose="02020400000000000000" pitchFamily="17" charset="-128"/>
                <a:ea typeface="UD デジタル 教科書体 N" panose="02020400000000000000" pitchFamily="17" charset="-128"/>
                <a:cs typeface="Tahoma" panose="020B0604030504040204" pitchFamily="34" charset="0"/>
              </a:rPr>
              <a:t>２０２６年３月１日～５月３１日</a:t>
            </a:r>
            <a:endParaRPr lang="en-US" altLang="ja-JP" sz="1600" b="1" dirty="0">
              <a:solidFill>
                <a:srgbClr val="FF00FF"/>
              </a:solidFill>
              <a:latin typeface="UD デジタル 教科書体 N" panose="02020400000000000000" pitchFamily="17" charset="-128"/>
              <a:ea typeface="UD デジタル 教科書体 N" panose="02020400000000000000" pitchFamily="17" charset="-128"/>
              <a:cs typeface="Tahoma" panose="020B0604030504040204" pitchFamily="34" charset="0"/>
            </a:endParaRPr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5E76346F-12B9-EBAE-74CE-197A6059A6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671009">
            <a:off x="50413" y="8270213"/>
            <a:ext cx="170452" cy="169400"/>
          </a:xfrm>
          <a:prstGeom prst="rect">
            <a:avLst/>
          </a:prstGeom>
        </p:spPr>
      </p:pic>
      <p:sp>
        <p:nvSpPr>
          <p:cNvPr id="67" name="タイトル 1">
            <a:extLst>
              <a:ext uri="{FF2B5EF4-FFF2-40B4-BE49-F238E27FC236}">
                <a16:creationId xmlns:a16="http://schemas.microsoft.com/office/drawing/2014/main" id="{6886D6B4-2B3A-2D9A-1BD3-D42066943F4B}"/>
              </a:ext>
            </a:extLst>
          </p:cNvPr>
          <p:cNvSpPr txBox="1">
            <a:spLocks/>
          </p:cNvSpPr>
          <p:nvPr/>
        </p:nvSpPr>
        <p:spPr>
          <a:xfrm>
            <a:off x="150543" y="8204832"/>
            <a:ext cx="4066273" cy="313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7775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200" dirty="0">
                <a:solidFill>
                  <a:srgbClr val="000099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Tahoma" panose="020B0604030504040204" pitchFamily="34" charset="0"/>
              </a:rPr>
              <a:t>メニュー詳細はホームページをご覧ください。</a:t>
            </a:r>
            <a:endParaRPr lang="en-US" altLang="ja-JP" sz="1200" dirty="0">
              <a:solidFill>
                <a:srgbClr val="000099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513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40000"/>
            <a:lumOff val="60000"/>
          </a:schemeClr>
        </a:solidFill>
      </a:spPr>
      <a:bodyPr rtlCol="0" anchor="ctr"/>
      <a:lstStyle>
        <a:defPPr algn="ctr">
          <a:defRPr kumimoji="1" sz="2400" b="1" dirty="0">
            <a:solidFill>
              <a:schemeClr val="tx1"/>
            </a:solidFill>
            <a:latin typeface="FG角ｺﾞｼｯｸ体Ca-B" panose="020B0809000000000000" pitchFamily="49" charset="-128"/>
            <a:ea typeface="FG角ｺﾞｼｯｸ体Ca-B" panose="020B0809000000000000" pitchFamily="49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1726</TotalTime>
  <Words>371</Words>
  <Application>Microsoft Office PowerPoint</Application>
  <PresentationFormat>ユーザー設定</PresentationFormat>
  <Paragraphs>54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5" baseType="lpstr">
      <vt:lpstr>FGP丸ｺﾞｼｯｸ体Ca-L</vt:lpstr>
      <vt:lpstr>FG角ｺﾞｼｯｸ体Ca-L</vt:lpstr>
      <vt:lpstr>FG丸ｺﾞｼｯｸ体Ca-L</vt:lpstr>
      <vt:lpstr>HGPｺﾞｼｯｸE</vt:lpstr>
      <vt:lpstr>HGPｺﾞｼｯｸM</vt:lpstr>
      <vt:lpstr>UD デジタル 教科書体 N</vt:lpstr>
      <vt:lpstr>UD デジタル 教科書体 NK</vt:lpstr>
      <vt:lpstr>游ゴシック</vt:lpstr>
      <vt:lpstr>Arial</vt:lpstr>
      <vt:lpstr>Calibri</vt:lpstr>
      <vt:lpstr>Calibri Light</vt:lpstr>
      <vt:lpstr>Eras Bold ITC</vt:lpstr>
      <vt:lpstr>Franklin Gothic Demi</vt:lpstr>
      <vt:lpstr>Office テーマ</vt:lpstr>
      <vt:lpstr>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lasse08</dc:creator>
  <cp:lastModifiedBy>lasse08</cp:lastModifiedBy>
  <cp:revision>60</cp:revision>
  <cp:lastPrinted>2026-02-18T03:18:08Z</cp:lastPrinted>
  <dcterms:created xsi:type="dcterms:W3CDTF">2025-10-17T08:25:41Z</dcterms:created>
  <dcterms:modified xsi:type="dcterms:W3CDTF">2026-02-18T03:21:29Z</dcterms:modified>
</cp:coreProperties>
</file>